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9" r:id="rId2"/>
    <p:sldId id="1258" r:id="rId3"/>
    <p:sldId id="1253" r:id="rId4"/>
    <p:sldId id="1261" r:id="rId5"/>
    <p:sldId id="1268" r:id="rId6"/>
    <p:sldId id="1260" r:id="rId7"/>
    <p:sldId id="1269" r:id="rId8"/>
    <p:sldId id="1271" r:id="rId9"/>
    <p:sldId id="1270" r:id="rId10"/>
    <p:sldId id="1263" r:id="rId11"/>
    <p:sldId id="1266" r:id="rId12"/>
    <p:sldId id="1259" r:id="rId13"/>
    <p:sldId id="1272" r:id="rId14"/>
    <p:sldId id="1273" r:id="rId15"/>
    <p:sldId id="1274" r:id="rId16"/>
    <p:sldId id="1275" r:id="rId17"/>
    <p:sldId id="1276" r:id="rId18"/>
    <p:sldId id="1281" r:id="rId19"/>
    <p:sldId id="1285" r:id="rId20"/>
    <p:sldId id="1279" r:id="rId21"/>
    <p:sldId id="1280" r:id="rId22"/>
    <p:sldId id="1283" r:id="rId23"/>
    <p:sldId id="1284" r:id="rId24"/>
    <p:sldId id="1282" r:id="rId25"/>
    <p:sldId id="1265" r:id="rId26"/>
    <p:sldId id="1262" r:id="rId27"/>
    <p:sldId id="1277" r:id="rId28"/>
    <p:sldId id="1278" r:id="rId29"/>
    <p:sldId id="1264" r:id="rId30"/>
    <p:sldId id="126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/>
        </p14:section>
        <p14:section name="控管紀錄(Git)" id="{6A277EEA-9672-4024-8708-20A0F39A99C0}">
          <p14:sldIdLst/>
        </p14:section>
        <p14:section name="進度統整" id="{9DD50ACF-4175-4751-9D6B-498445AED633}">
          <p14:sldIdLst/>
        </p14:section>
        <p14:section name="需求列表" id="{DE023DAD-9EED-426D-8EB3-17248E4D00C3}">
          <p14:sldIdLst>
            <p14:sldId id="1258"/>
          </p14:sldIdLst>
        </p14:section>
        <p14:section name="模組列表" id="{4734B755-1284-4D0A-BD14-DE31D9E9C0A3}">
          <p14:sldIdLst/>
        </p14:section>
        <p14:section name="系統分析" id="{9A21F2E2-4FC0-4A62-9703-93430BA9593A}">
          <p14:sldIdLst>
            <p14:sldId id="1253"/>
            <p14:sldId id="1261"/>
            <p14:sldId id="1268"/>
            <p14:sldId id="1260"/>
            <p14:sldId id="1269"/>
            <p14:sldId id="1271"/>
            <p14:sldId id="1270"/>
            <p14:sldId id="1263"/>
            <p14:sldId id="1266"/>
          </p14:sldIdLst>
        </p14:section>
        <p14:section name="專案架構" id="{1EBCE073-09FA-4CD3-BDCF-56A4EDB986FF}">
          <p14:sldIdLst>
            <p14:sldId id="1259"/>
            <p14:sldId id="1272"/>
            <p14:sldId id="1273"/>
            <p14:sldId id="1274"/>
            <p14:sldId id="1275"/>
            <p14:sldId id="1276"/>
            <p14:sldId id="1281"/>
            <p14:sldId id="1285"/>
            <p14:sldId id="1279"/>
            <p14:sldId id="1280"/>
            <p14:sldId id="1283"/>
            <p14:sldId id="1284"/>
            <p14:sldId id="1282"/>
            <p14:sldId id="1265"/>
            <p14:sldId id="1262"/>
          </p14:sldIdLst>
        </p14:section>
        <p14:section name="成果展示(2023/5/24)" id="{70DC3051-68F9-4DEC-9A31-AFAFBB0B0227}">
          <p14:sldIdLst>
            <p14:sldId id="1277"/>
            <p14:sldId id="1278"/>
          </p14:sldIdLst>
        </p14:section>
        <p14:section name="問題紀錄" id="{E54951B3-F25C-472E-B15E-EA7E37F6D2ED}">
          <p14:sldIdLst/>
        </p14:section>
        <p14:section name="參考資料" id="{45BCF316-EF51-4D48-B1BE-363829FB5D01}">
          <p14:sldIdLst>
            <p14:sldId id="1264"/>
            <p14:sldId id="1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1CB"/>
    <a:srgbClr val="FF0000"/>
    <a:srgbClr val="0066FE"/>
    <a:srgbClr val="FFFFFF"/>
    <a:srgbClr val="7CAFDE"/>
    <a:srgbClr val="3886CC"/>
    <a:srgbClr val="66A2D8"/>
    <a:srgbClr val="FF6600"/>
    <a:srgbClr val="6AA4D9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496" autoAdjust="0"/>
  </p:normalViewPr>
  <p:slideViewPr>
    <p:cSldViewPr snapToGrid="0">
      <p:cViewPr varScale="1">
        <p:scale>
          <a:sx n="83" d="100"/>
          <a:sy n="83" d="100"/>
        </p:scale>
        <p:origin x="64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2023/6/13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2023/6/13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rive.google.com/file/d/18yw68HN2QphzXEr55cvc6rDYgBZFLe_b/view?usp=sharing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figure/Left-Original-image-Right-Perspective-transform_fig5_326812327" TargetMode="External"/><Relationship Id="rId13" Type="http://schemas.openxmlformats.org/officeDocument/2006/relationships/hyperlink" Target="https://stackoverflow.com/questions/55496402/detecting-tennis-court-lines-intercepts" TargetMode="External"/><Relationship Id="rId3" Type="http://schemas.openxmlformats.org/officeDocument/2006/relationships/hyperlink" Target="https://www.youtube.com/watch?v=3iqRhbXBVRE" TargetMode="External"/><Relationship Id="rId7" Type="http://schemas.openxmlformats.org/officeDocument/2006/relationships/hyperlink" Target="https://pyimagesearch.com/2015/09/14/ball-tracking-with-opencv/" TargetMode="External"/><Relationship Id="rId12" Type="http://schemas.openxmlformats.org/officeDocument/2006/relationships/hyperlink" Target="https://zhuanlan.zhihu.com/p/599615858" TargetMode="External"/><Relationship Id="rId2" Type="http://schemas.openxmlformats.org/officeDocument/2006/relationships/hyperlink" Target="https://www.youtube.com/watch?v=m3dTHKWTyWc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sbcnet.com.tw/monthly_pub/data/475/02%E5%B0%88%E9%A1%8C%E5%A0%B1%E5%B0%8E/01%E6%B7%BA%E8%AB%87%E7%B0%A1%E5%96%AE%E5%8D%A1%E7%88%BE%E6%9B%BC%E6%BF%BE%E6%B3%A2%E5%99%A8.pdf" TargetMode="External"/><Relationship Id="rId11" Type="http://schemas.openxmlformats.org/officeDocument/2006/relationships/hyperlink" Target="https://blog.csdn.net/qq_36926037/article/details/107321176" TargetMode="External"/><Relationship Id="rId5" Type="http://schemas.openxmlformats.org/officeDocument/2006/relationships/hyperlink" Target="https://www.youtube.com/watch?v=oY4DXtzlZ-k" TargetMode="External"/><Relationship Id="rId15" Type="http://schemas.openxmlformats.org/officeDocument/2006/relationships/hyperlink" Target="https://zhuanlan.zhihu.com/p/593204605/" TargetMode="External"/><Relationship Id="rId10" Type="http://schemas.openxmlformats.org/officeDocument/2006/relationships/hyperlink" Target="https://www.youtube.com/watch?v=OXILkkXXY8A" TargetMode="External"/><Relationship Id="rId4" Type="http://schemas.openxmlformats.org/officeDocument/2006/relationships/hyperlink" Target="https://www.youtube.com/watch?v=MxwVwCuBEDA" TargetMode="External"/><Relationship Id="rId9" Type="http://schemas.openxmlformats.org/officeDocument/2006/relationships/hyperlink" Target="https://ithelp.ithome.com.tw/articles/10205429" TargetMode="External"/><Relationship Id="rId14" Type="http://schemas.openxmlformats.org/officeDocument/2006/relationships/hyperlink" Target="https://buzzorange.com/techorange/2020/04/27/google-berkeley-360-3d-photos/#:~:text=NeRF%20%E5%88%86%E5%88%A5%E8%88%87%20SRN%E3%80%81LLFF%20%E5%92%8C%20Neural%20Volumes%20%E4%B8%89%E5%80%8B%E6%96%B9%E6%B3%95%E7%9A%84%E6%95%88%E6%9E%9C%E6%AF%94%E8%BC%8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嵌入式影像作業</a:t>
            </a:r>
            <a:br>
              <a:rPr lang="en-US" altLang="zh-TW" sz="4000" b="0" dirty="0"/>
            </a:br>
            <a:r>
              <a:rPr lang="zh-TW" altLang="en-US" sz="5600" b="0" dirty="0"/>
              <a:t>期末報告</a:t>
            </a:r>
            <a:r>
              <a:rPr lang="en-US" altLang="zh-TW" sz="5600" b="0" dirty="0"/>
              <a:t>-</a:t>
            </a:r>
            <a:r>
              <a:rPr lang="zh-TW" altLang="en-US" sz="5600" b="0" dirty="0"/>
              <a:t>網球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</a:t>
            </a:r>
            <a:endParaRPr lang="en-US" altLang="zh-TW" dirty="0"/>
          </a:p>
          <a:p>
            <a:pPr algn="l"/>
            <a:r>
              <a:rPr lang="zh-TW" altLang="en-US" dirty="0"/>
              <a:t>目前成員：吳東穎、張程偉</a:t>
            </a:r>
            <a:endParaRPr lang="en-US" altLang="zh-TW" dirty="0"/>
          </a:p>
          <a:p>
            <a:r>
              <a:rPr lang="zh-TW" altLang="en-US" dirty="0"/>
              <a:t>開始日期：</a:t>
            </a:r>
            <a:r>
              <a:rPr lang="en-US" altLang="zh-TW" dirty="0"/>
              <a:t>2023/4/24</a:t>
            </a:r>
          </a:p>
          <a:p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視角轉換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375738" y="5699534"/>
            <a:ext cx="29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2-1</a:t>
            </a:r>
            <a:r>
              <a:rPr lang="zh-TW" altLang="en-US" dirty="0">
                <a:ea typeface="標楷體" panose="03000509000000000000" pitchFamily="65" charset="-120"/>
              </a:rPr>
              <a:t>、界線、參考點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816764" y="1583823"/>
            <a:ext cx="3943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視角轉換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場地數據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個參考點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6" name="Picture 2" descr="運動規則：網球篇（簡易版） | JIBAO - 洞悉教材的趨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33" y="1230283"/>
            <a:ext cx="3267790" cy="50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 6"/>
          <p:cNvSpPr/>
          <p:nvPr/>
        </p:nvSpPr>
        <p:spPr>
          <a:xfrm>
            <a:off x="5286894" y="4954386"/>
            <a:ext cx="108065" cy="13300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853841" y="4954386"/>
            <a:ext cx="108065" cy="1330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127456" y="6010048"/>
            <a:ext cx="108065" cy="133004"/>
          </a:xfrm>
          <a:prstGeom prst="ellipse">
            <a:avLst/>
          </a:prstGeom>
          <a:solidFill>
            <a:srgbClr val="9751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979533" y="6002364"/>
            <a:ext cx="108065" cy="133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536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視角轉換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463360" y="5267240"/>
            <a:ext cx="29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2-2</a:t>
            </a:r>
            <a:r>
              <a:rPr lang="zh-TW" altLang="en-US" dirty="0">
                <a:ea typeface="標楷體" panose="03000509000000000000" pitchFamily="65" charset="-120"/>
              </a:rPr>
              <a:t>、俯視</a:t>
            </a:r>
            <a:r>
              <a:rPr lang="en-US" altLang="zh-TW" dirty="0">
                <a:ea typeface="標楷體" panose="03000509000000000000" pitchFamily="65" charset="-120"/>
              </a:rPr>
              <a:t>|</a:t>
            </a:r>
            <a:r>
              <a:rPr lang="zh-TW" altLang="en-US" dirty="0">
                <a:ea typeface="標楷體" panose="03000509000000000000" pitchFamily="65" charset="-120"/>
              </a:rPr>
              <a:t>前視圖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816764" y="1583823"/>
            <a:ext cx="3943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視角轉換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個參考點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相機內</a:t>
            </a:r>
            <a:r>
              <a:rPr lang="en-US" altLang="zh-TW" dirty="0">
                <a:ea typeface="標楷體" panose="03000509000000000000" pitchFamily="65" charset="-120"/>
              </a:rPr>
              <a:t>/</a:t>
            </a:r>
            <a:r>
              <a:rPr lang="zh-TW" altLang="en-US" dirty="0">
                <a:ea typeface="標楷體" panose="03000509000000000000" pitchFamily="65" charset="-120"/>
              </a:rPr>
              <a:t>外參數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ea typeface="標楷體" panose="03000509000000000000" pitchFamily="65" charset="-120"/>
              </a:rPr>
              <a:t>mtx</a:t>
            </a:r>
            <a:r>
              <a:rPr lang="en-US" altLang="zh-TW" dirty="0">
                <a:ea typeface="標楷體" panose="03000509000000000000" pitchFamily="65" charset="-120"/>
              </a:rPr>
              <a:t>, </a:t>
            </a:r>
            <a:r>
              <a:rPr lang="zh-TW" altLang="en-US" dirty="0">
                <a:ea typeface="標楷體" panose="03000509000000000000" pitchFamily="65" charset="-120"/>
              </a:rPr>
              <a:t>失真係數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774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架構圖</a:t>
            </a:r>
          </a:p>
        </p:txBody>
      </p:sp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7C5E3958-E480-4324-A99B-F9C97903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1651827"/>
            <a:ext cx="1098232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0936E6-6406-43BE-8588-C5DF353E0562}"/>
              </a:ext>
            </a:extLst>
          </p:cNvPr>
          <p:cNvSpPr txBox="1"/>
          <p:nvPr/>
        </p:nvSpPr>
        <p:spPr>
          <a:xfrm>
            <a:off x="997002" y="1232852"/>
            <a:ext cx="8754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://drive.google.com/file/d/18yw68HN2QphzXEr55cvc6rDYgBZFLe_b/view?usp=sharing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8901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590125"/>
              </p:ext>
            </p:extLst>
          </p:nvPr>
        </p:nvGraphicFramePr>
        <p:xfrm>
          <a:off x="1190028" y="1299088"/>
          <a:ext cx="8128000" cy="376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HSV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video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ball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video</a:t>
                      </a:r>
                      <a:r>
                        <a:rPr lang="zh-TW" altLang="en-US" dirty="0"/>
                        <a:t>：網球比賽影片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H_min</a:t>
                      </a:r>
                      <a:r>
                        <a:rPr lang="zh-TW" altLang="en-US" dirty="0"/>
                        <a:t>：色相最小值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H_max</a:t>
                      </a:r>
                      <a:r>
                        <a:rPr lang="zh-TW" altLang="en-US" dirty="0"/>
                        <a:t>：色相最大值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S_min</a:t>
                      </a:r>
                      <a:r>
                        <a:rPr lang="zh-TW" altLang="en-US" dirty="0"/>
                        <a:t>：飽和度最小值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S_max</a:t>
                      </a:r>
                      <a:r>
                        <a:rPr lang="zh-TW" altLang="en-US" dirty="0"/>
                        <a:t>：飽和度最大值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V_min</a:t>
                      </a:r>
                      <a:r>
                        <a:rPr lang="zh-TW" altLang="en-US" dirty="0"/>
                        <a:t>：明度最小值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V_max</a:t>
                      </a:r>
                      <a:r>
                        <a:rPr lang="zh-TW" altLang="en-US" dirty="0"/>
                        <a:t>：明度最大值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ball</a:t>
                      </a:r>
                      <a:r>
                        <a:rPr lang="zh-TW" altLang="en-US" dirty="0"/>
                        <a:t>：只留下網球的影片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用</a:t>
                      </a:r>
                      <a:r>
                        <a:rPr lang="en-US" altLang="zh-TW" dirty="0"/>
                        <a:t>HSV</a:t>
                      </a:r>
                      <a:r>
                        <a:rPr lang="zh-TW" altLang="en-US" dirty="0"/>
                        <a:t>過濾出影片中網球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14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72572"/>
              </p:ext>
            </p:extLst>
          </p:nvPr>
        </p:nvGraphicFramePr>
        <p:xfrm>
          <a:off x="1190028" y="1299088"/>
          <a:ext cx="8128000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coordinate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ball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path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ball</a:t>
                      </a:r>
                      <a:r>
                        <a:rPr lang="zh-TW" altLang="en-US" dirty="0"/>
                        <a:t>：只留下網球的影片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：球心水平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：球心垂直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像素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path</a:t>
                      </a:r>
                      <a:r>
                        <a:rPr lang="zh-TW" altLang="en-US" dirty="0"/>
                        <a:t>：網球經過的路徑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找出網球球心座標並繪製，形成網球移動路徑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45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88316"/>
              </p:ext>
            </p:extLst>
          </p:nvPr>
        </p:nvGraphicFramePr>
        <p:xfrm>
          <a:off x="1190027" y="1299088"/>
          <a:ext cx="9352467" cy="430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084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367383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perspectiveShift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video_in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(4, 2))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src_points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原影像的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(4, 2))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dst_points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轉換後的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99083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(1280, 720))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transformed_frame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MIN_CONTOUR_AREA #</a:t>
                      </a:r>
                      <a:r>
                        <a:rPr lang="zh-TW" altLang="en-US" dirty="0"/>
                        <a:t>移動物體最小面積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MAX_CONTOUR_AREA #</a:t>
                      </a:r>
                      <a:r>
                        <a:rPr lang="zh-TW" altLang="en-US" dirty="0"/>
                        <a:t>移動物體最大面積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MIN_MOVEMENT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被視為移動物體至少要的距離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 (NumPy array of shape (1080, 555))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fgmask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視角轉換後前後景相減，再以形態學降噪點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輸入四個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，將輸入影像轉成俯視圖，且追蹤球體。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69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84200"/>
              </p:ext>
            </p:extLst>
          </p:nvPr>
        </p:nvGraphicFramePr>
        <p:xfrm>
          <a:off x="1190028" y="1299088"/>
          <a:ext cx="8128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KalmanFilter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x</a:t>
                      </a:r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expectPath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：水平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：垂直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expectPath</a:t>
                      </a:r>
                      <a:r>
                        <a:rPr lang="zh-TW" altLang="en-US" dirty="0"/>
                        <a:t>：預期路徑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利用卡爾曼濾波器依已經過的路徑推測預期路徑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62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412790"/>
              </p:ext>
            </p:extLst>
          </p:nvPr>
        </p:nvGraphicFramePr>
        <p:xfrm>
          <a:off x="1190028" y="1299088"/>
          <a:ext cx="8128000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88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6402812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landingPoint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/>
                        <a:t>path</a:t>
                      </a:r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expectPath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x</a:t>
                      </a:r>
                    </a:p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numpy.array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path</a:t>
                      </a:r>
                      <a:r>
                        <a:rPr lang="zh-TW" altLang="en-US" dirty="0"/>
                        <a:t>：網球已經過路徑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expectPath</a:t>
                      </a:r>
                      <a:r>
                        <a:rPr lang="zh-TW" altLang="en-US" dirty="0"/>
                        <a:t>：預期路徑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：水平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</a:t>
                      </a:r>
                      <a:r>
                        <a:rPr lang="zh-TW" altLang="en-US" dirty="0"/>
                        <a:t>：垂直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真實世界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座標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23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player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84387F-093F-4A40-9FEC-A2A20BAB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949806"/>
              </p:ext>
            </p:extLst>
          </p:nvPr>
        </p:nvGraphicFramePr>
        <p:xfrm>
          <a:off x="1190028" y="1299088"/>
          <a:ext cx="9436990" cy="595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024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433966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/>
                        <a:t>人物辨識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video_in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(4, 2))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src_points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#</a:t>
                      </a:r>
                      <a:r>
                        <a:rPr lang="zh-TW" altLang="en-US" dirty="0"/>
                        <a:t>原影像的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個參考點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(NumPy array of shape (1280, 720))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player_boxes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player_count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[int,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存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的像素座標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 int , [ 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prev_keypoints</a:t>
                      </a:r>
                      <a:r>
                        <a:rPr lang="en-US" altLang="zh-TW" dirty="0"/>
                        <a:t>  #</a:t>
                      </a:r>
                      <a:r>
                        <a:rPr lang="zh-TW" altLang="en-US" dirty="0"/>
                        <a:t>上一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數量、其像素座標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 int , [ 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next_keypoints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下一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數量、其像素座標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                        #4</a:t>
                      </a:r>
                      <a:r>
                        <a:rPr lang="zh-TW" altLang="en-US" dirty="0"/>
                        <a:t>個都</a:t>
                      </a:r>
                      <a:r>
                        <a:rPr lang="en-US" altLang="zh-TW" dirty="0"/>
                        <a:t>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minx, </a:t>
                      </a:r>
                      <a:r>
                        <a:rPr lang="en-US" altLang="zh-TW" dirty="0" err="1"/>
                        <a:t>miny</a:t>
                      </a:r>
                      <a:r>
                        <a:rPr lang="en-US" altLang="zh-TW" dirty="0"/>
                        <a:t>, max, </a:t>
                      </a:r>
                      <a:r>
                        <a:rPr lang="en-US" altLang="zh-TW" dirty="0" err="1"/>
                        <a:t>maxy</a:t>
                      </a:r>
                      <a:r>
                        <a:rPr lang="en-US" altLang="zh-TW" dirty="0"/>
                        <a:t> ]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boxes #</a:t>
                      </a:r>
                      <a:r>
                        <a:rPr lang="zh-TW" altLang="en-US" dirty="0"/>
                        <a:t>存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[minx, </a:t>
                      </a:r>
                      <a:r>
                        <a:rPr lang="en-US" altLang="zh-TW" dirty="0" err="1"/>
                        <a:t>miny</a:t>
                      </a:r>
                      <a:r>
                        <a:rPr lang="en-US" altLang="zh-TW" dirty="0"/>
                        <a:t>, max, </a:t>
                      </a:r>
                      <a:r>
                        <a:rPr lang="en-US" altLang="zh-TW" dirty="0" err="1"/>
                        <a:t>maxy</a:t>
                      </a:r>
                      <a:r>
                        <a:rPr lang="en-US" altLang="zh-TW" dirty="0"/>
                        <a:t>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combined_boxes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存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 err="1"/>
                        <a:t>dict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lk_params</a:t>
                      </a:r>
                      <a:r>
                        <a:rPr lang="en-US" altLang="zh-TW" dirty="0"/>
                        <a:t> #LK</a:t>
                      </a:r>
                      <a:r>
                        <a:rPr lang="zh-TW" altLang="en-US" dirty="0"/>
                        <a:t>光流法的參數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winSize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#search window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的尺寸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maxLevel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#LK</a:t>
                      </a:r>
                      <a:r>
                        <a:rPr lang="zh-TW" altLang="en-US" dirty="0"/>
                        <a:t>光流法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的迭帶次數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integer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player_count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將場上的球員框選、計數、編號。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62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player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84387F-093F-4A40-9FEC-A2A20BAB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603519"/>
              </p:ext>
            </p:extLst>
          </p:nvPr>
        </p:nvGraphicFramePr>
        <p:xfrm>
          <a:off x="1190028" y="1299088"/>
          <a:ext cx="9890348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251">
                  <a:extLst>
                    <a:ext uri="{9D8B030D-6E8A-4147-A177-3AD203B41FA5}">
                      <a16:colId xmlns:a16="http://schemas.microsoft.com/office/drawing/2014/main" val="4026370306"/>
                    </a:ext>
                  </a:extLst>
                </a:gridCol>
                <a:gridCol w="7791097">
                  <a:extLst>
                    <a:ext uri="{9D8B030D-6E8A-4147-A177-3AD203B41FA5}">
                      <a16:colId xmlns:a16="http://schemas.microsoft.com/office/drawing/2014/main" val="3442441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Harris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 名稱：</a:t>
                      </a:r>
                      <a:r>
                        <a:rPr lang="en-US" altLang="zh-TW" dirty="0" err="1"/>
                        <a:t>video_in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.mp4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keypoints_out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nearby_keypoints</a:t>
                      </a:r>
                      <a:r>
                        <a:rPr lang="en-US" altLang="zh-TW" dirty="0"/>
                        <a:t> #court_center_keypoints[0]</a:t>
                      </a:r>
                      <a:r>
                        <a:rPr lang="zh-TW" altLang="en-US" dirty="0"/>
                        <a:t>左右兩側的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型態：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[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bottom_keypoints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en-US" altLang="zh-TW" dirty="0"/>
                        <a:t>court_center_keypoints[1]</a:t>
                      </a:r>
                      <a:r>
                        <a:rPr lang="zh-TW" altLang="en-US" dirty="0"/>
                        <a:t>左右兩側</a:t>
                      </a:r>
                      <a:r>
                        <a:rPr lang="zh-TW" altLang="en-US"/>
                        <a:t>的</a:t>
                      </a:r>
                      <a:r>
                        <a:rPr lang="en-US" altLang="zh-TW"/>
                        <a:t>keypoint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2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[int, int] 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boundaries #</a:t>
                      </a:r>
                      <a:r>
                        <a:rPr lang="zh-TW" altLang="en-US" dirty="0"/>
                        <a:t>顏色的雙閥值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/>
                        <a:t>contours #Harris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morphology </a:t>
                      </a:r>
                      <a:r>
                        <a:rPr lang="zh-TW" altLang="en-US" dirty="0"/>
                        <a:t>降噪的結果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整張圖的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型態：</a:t>
                      </a:r>
                      <a:r>
                        <a:rPr lang="en-US" altLang="zh-TW" dirty="0"/>
                        <a:t>list [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]</a:t>
                      </a:r>
                      <a:r>
                        <a:rPr lang="zh-TW" altLang="en-US" dirty="0"/>
                        <a:t>名稱：</a:t>
                      </a:r>
                      <a:r>
                        <a:rPr lang="en-US" altLang="zh-TW" dirty="0" err="1"/>
                        <a:t>court_center_keypoints</a:t>
                      </a:r>
                      <a:r>
                        <a:rPr lang="en-US" altLang="zh-TW" dirty="0"/>
                        <a:t> #</a:t>
                      </a:r>
                      <a:r>
                        <a:rPr lang="zh-TW" altLang="en-US" dirty="0"/>
                        <a:t>影像中心的三個</a:t>
                      </a:r>
                      <a:r>
                        <a:rPr lang="en-US" altLang="zh-TW" dirty="0" err="1"/>
                        <a:t>keypoint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型態：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integer 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名稱：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lock_count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根據上數的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數值，鎖定追蹤的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keypoint</a:t>
                      </a:r>
                      <a:endParaRPr lang="zh-TW" altLang="zh-TW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</a:t>
                      </a: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幀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數、</a:t>
                      </a:r>
                      <a:r>
                        <a:rPr lang="zh-TW" altLang="en-US" dirty="0"/>
                        <a:t>動靜點、</a:t>
                      </a:r>
                      <a:r>
                        <a:rPr lang="en-US" altLang="zh-TW" dirty="0" err="1"/>
                        <a:t>keypoint</a:t>
                      </a:r>
                      <a:r>
                        <a:rPr lang="zh-TW" altLang="en-US" dirty="0"/>
                        <a:t>的像素座標，篩選出</a:t>
                      </a:r>
                      <a:r>
                        <a:rPr lang="en-US" altLang="zh-TW" dirty="0"/>
                        <a:t>4</a:t>
                      </a:r>
                      <a:r>
                        <a:rPr lang="zh-TW" altLang="en-US" dirty="0"/>
                        <a:t>個</a:t>
                      </a:r>
                      <a:r>
                        <a:rPr lang="en-US" altLang="zh-TW" dirty="0" err="1"/>
                        <a:t>src_points</a:t>
                      </a:r>
                      <a:r>
                        <a:rPr lang="zh-TW" altLang="en-US" dirty="0"/>
                        <a:t>輸出給視角轉換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56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8A18AAB4-41B4-4F16-A893-21F918DD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346" y="1444391"/>
            <a:ext cx="9559636" cy="4579796"/>
          </a:xfrm>
        </p:spPr>
        <p:txBody>
          <a:bodyPr>
            <a:normAutofit/>
          </a:bodyPr>
          <a:lstStyle/>
          <a:p>
            <a:pPr marL="285750" lvl="1" indent="-285750"/>
            <a:r>
              <a:rPr lang="zh-TW" altLang="en-US" sz="1800" dirty="0"/>
              <a:t>需求</a:t>
            </a:r>
            <a:r>
              <a:rPr lang="en-US" altLang="zh-TW" sz="1800" dirty="0"/>
              <a:t>: </a:t>
            </a:r>
          </a:p>
          <a:p>
            <a:pPr marL="742950" lvl="2" indent="-285750"/>
            <a:r>
              <a:rPr lang="zh-TW" altLang="en-US" sz="1800" dirty="0"/>
              <a:t>限制</a:t>
            </a:r>
            <a:r>
              <a:rPr lang="en-US" altLang="zh-TW" sz="1800" dirty="0"/>
              <a:t>: </a:t>
            </a:r>
            <a:r>
              <a:rPr lang="zh-TW" altLang="en-US" sz="1800" dirty="0"/>
              <a:t>以室外網球賽為輸入影片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人物辨識排除球僮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功能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zh-TW" altLang="en-US" sz="1800" dirty="0"/>
              <a:t>以</a:t>
            </a:r>
            <a:r>
              <a:rPr lang="en-US" altLang="zh-TW" sz="1800" dirty="0"/>
              <a:t>watershed</a:t>
            </a:r>
            <a:r>
              <a:rPr lang="zh-TW" altLang="en-US" sz="1800" dirty="0"/>
              <a:t>對</a:t>
            </a:r>
            <a:r>
              <a:rPr lang="en-US" altLang="zh-TW" sz="1800" dirty="0"/>
              <a:t>(</a:t>
            </a:r>
            <a:r>
              <a:rPr lang="zh-TW" altLang="en-US" sz="1800" dirty="0"/>
              <a:t>背景</a:t>
            </a:r>
            <a:r>
              <a:rPr lang="en-US" altLang="zh-TW" sz="1800" dirty="0"/>
              <a:t>)</a:t>
            </a:r>
            <a:r>
              <a:rPr lang="zh-TW" altLang="en-US" sz="1800" dirty="0"/>
              <a:t>球場界內外分割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對球體軌跡追蹤、紅線標記</a:t>
            </a:r>
            <a:endParaRPr lang="en-US" altLang="zh-TW" sz="1800" dirty="0"/>
          </a:p>
          <a:p>
            <a:pPr marL="1200150" lvl="3" indent="-285750"/>
            <a:r>
              <a:rPr lang="zh-TW" altLang="en-US" sz="1800" dirty="0"/>
              <a:t>球場俯視圖</a:t>
            </a:r>
            <a:r>
              <a:rPr lang="en-US" altLang="zh-TW" sz="1800" dirty="0"/>
              <a:t>(</a:t>
            </a:r>
            <a:r>
              <a:rPr lang="zh-TW" altLang="en-US" sz="1800" dirty="0"/>
              <a:t>視角轉換</a:t>
            </a:r>
            <a:r>
              <a:rPr lang="en-US" altLang="zh-TW" sz="1800" dirty="0"/>
              <a:t>)</a:t>
            </a:r>
          </a:p>
          <a:p>
            <a:pPr marL="1200150" lvl="3" indent="-285750"/>
            <a:r>
              <a:rPr lang="zh-TW" altLang="en-US" sz="1800" dirty="0"/>
              <a:t>以綠圈圈標落地點</a:t>
            </a:r>
            <a:endParaRPr lang="en-US" altLang="zh-TW" sz="1800" dirty="0"/>
          </a:p>
          <a:p>
            <a:pPr marL="742950" lvl="2" indent="-285750"/>
            <a:r>
              <a:rPr lang="zh-TW" altLang="en-US" sz="1800" dirty="0"/>
              <a:t>規格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en-US" altLang="zh-TW" sz="1800" dirty="0"/>
              <a:t>1280x720</a:t>
            </a:r>
          </a:p>
          <a:p>
            <a:pPr marL="742950" lvl="2" indent="-285750"/>
            <a:r>
              <a:rPr lang="zh-TW" altLang="en-US" sz="1800" dirty="0"/>
              <a:t>效能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en-US" altLang="zh-TW" sz="1800" dirty="0"/>
              <a:t>(FPS = 60)</a:t>
            </a:r>
          </a:p>
          <a:p>
            <a:pPr marL="742950" lvl="2" indent="-285750"/>
            <a:r>
              <a:rPr lang="zh-TW" altLang="en-US" sz="1800" dirty="0"/>
              <a:t>介面</a:t>
            </a:r>
            <a:r>
              <a:rPr lang="en-US" altLang="zh-TW" sz="1800" dirty="0"/>
              <a:t>:</a:t>
            </a:r>
          </a:p>
          <a:p>
            <a:pPr marL="1200150" lvl="3" indent="-285750"/>
            <a:r>
              <a:rPr lang="zh-TW" altLang="en-US" sz="1800" dirty="0"/>
              <a:t>外部</a:t>
            </a:r>
            <a:r>
              <a:rPr lang="en-US" altLang="zh-TW" sz="1800" dirty="0"/>
              <a:t>:</a:t>
            </a:r>
            <a:r>
              <a:rPr lang="zh-TW" altLang="en-US" sz="1800" dirty="0"/>
              <a:t> 場地數據、界線參考點</a:t>
            </a:r>
            <a:endParaRPr lang="en-US" altLang="zh-TW" sz="1800" dirty="0"/>
          </a:p>
          <a:p>
            <a:pPr marL="1200150" lvl="3" indent="-285750"/>
            <a:endParaRPr lang="en-US" altLang="zh-TW" sz="1800" dirty="0"/>
          </a:p>
          <a:p>
            <a:pPr marL="742950" lvl="2" indent="-285750"/>
            <a:endParaRPr lang="en-US" altLang="zh-TW" sz="1800" b="0" dirty="0">
              <a:solidFill>
                <a:srgbClr val="FF0000"/>
              </a:solidFill>
            </a:endParaRP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980FC154-D2F0-46E4-9B90-20492E57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需求列表</a:t>
            </a:r>
          </a:p>
        </p:txBody>
      </p:sp>
    </p:spTree>
    <p:extLst>
      <p:ext uri="{BB962C8B-B14F-4D97-AF65-F5344CB8AC3E}">
        <p14:creationId xmlns:p14="http://schemas.microsoft.com/office/powerpoint/2010/main" val="364921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8C0E83-A269-4C1C-B535-915471599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19" y="1466481"/>
            <a:ext cx="5829300" cy="4457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9EE985-00FC-4EAB-813D-4A27ABD13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8" y="2373064"/>
            <a:ext cx="3820992" cy="282208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0A774A4-86ED-4CB3-B6B5-F26D82F26E8F}"/>
              </a:ext>
            </a:extLst>
          </p:cNvPr>
          <p:cNvSpPr txBox="1"/>
          <p:nvPr/>
        </p:nvSpPr>
        <p:spPr>
          <a:xfrm>
            <a:off x="2142824" y="138658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ea typeface="標楷體" panose="03000509000000000000" pitchFamily="65" charset="-120"/>
              </a:rPr>
              <a:t>Harris(</a:t>
            </a:r>
            <a:r>
              <a:rPr lang="zh-TW" altLang="en-US" dirty="0">
                <a:ea typeface="標楷體" panose="03000509000000000000" pitchFamily="65" charset="-120"/>
              </a:rPr>
              <a:t>全圖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021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FC61AA-B401-4450-BC16-CF5CD20C8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61" y="2635473"/>
            <a:ext cx="3860998" cy="21019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769F12-8FAA-4822-99A8-40997002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08" y="1386581"/>
            <a:ext cx="5829300" cy="44577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761F28E-E814-41B8-BD88-A8C4F26495ED}"/>
              </a:ext>
            </a:extLst>
          </p:cNvPr>
          <p:cNvSpPr txBox="1"/>
          <p:nvPr/>
        </p:nvSpPr>
        <p:spPr>
          <a:xfrm>
            <a:off x="1769962" y="1386581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為了濾掉球員身上有角點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法一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ea typeface="標楷體" panose="03000509000000000000" pitchFamily="65" charset="-120"/>
              </a:rPr>
              <a:t>Harris+ROI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鼠標框選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493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p4_Harris_ROI">
            <a:hlinkClick r:id="" action="ppaction://media"/>
            <a:extLst>
              <a:ext uri="{FF2B5EF4-FFF2-40B4-BE49-F238E27FC236}">
                <a16:creationId xmlns:a16="http://schemas.microsoft.com/office/drawing/2014/main" id="{9D236E33-C541-433C-9702-59FA477A6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0984" b="27593"/>
          <a:stretch/>
        </p:blipFill>
        <p:spPr>
          <a:xfrm>
            <a:off x="5460853" y="2054501"/>
            <a:ext cx="5609602" cy="33104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19AB67-7034-4E94-BB77-27CA64669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8" y="2293650"/>
            <a:ext cx="4729262" cy="26955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A50851B-9519-4837-A487-EA7BFEFD9292}"/>
              </a:ext>
            </a:extLst>
          </p:cNvPr>
          <p:cNvSpPr txBox="1"/>
          <p:nvPr/>
        </p:nvSpPr>
        <p:spPr>
          <a:xfrm>
            <a:off x="2000235" y="1308376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以</a:t>
            </a:r>
            <a:r>
              <a:rPr lang="en-US" altLang="zh-TW" dirty="0">
                <a:ea typeface="標楷體" panose="03000509000000000000" pitchFamily="65" charset="-120"/>
              </a:rPr>
              <a:t>.MP4</a:t>
            </a:r>
            <a:r>
              <a:rPr lang="zh-TW" altLang="en-US" dirty="0">
                <a:ea typeface="標楷體" panose="03000509000000000000" pitchFamily="65" charset="-120"/>
              </a:rPr>
              <a:t>單測試</a:t>
            </a:r>
            <a:r>
              <a:rPr lang="en-US" altLang="zh-TW" dirty="0" err="1">
                <a:ea typeface="標楷體" panose="03000509000000000000" pitchFamily="65" charset="-120"/>
              </a:rPr>
              <a:t>Harris+ROI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98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A50851B-9519-4837-A487-EA7BFEFD9292}"/>
              </a:ext>
            </a:extLst>
          </p:cNvPr>
          <p:cNvSpPr txBox="1"/>
          <p:nvPr/>
        </p:nvSpPr>
        <p:spPr>
          <a:xfrm>
            <a:off x="2029432" y="1252969"/>
            <a:ext cx="753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為了濾掉球員身上有角點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法二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測試 </a:t>
            </a:r>
            <a:r>
              <a:rPr lang="en-US" altLang="zh-TW" dirty="0">
                <a:ea typeface="標楷體" panose="03000509000000000000" pitchFamily="65" charset="-120"/>
              </a:rPr>
              <a:t>(Harris)+ (Hough)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61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696DE28-6FBF-43D4-8685-442AD952CE52}"/>
              </a:ext>
            </a:extLst>
          </p:cNvPr>
          <p:cNvSpPr txBox="1"/>
          <p:nvPr/>
        </p:nvSpPr>
        <p:spPr>
          <a:xfrm>
            <a:off x="2310954" y="1229917"/>
            <a:ext cx="56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ea typeface="標楷體" panose="03000509000000000000" pitchFamily="65" charset="-120"/>
              </a:rPr>
              <a:t>PerspectiveTransform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r>
              <a:rPr lang="en-US" altLang="zh-TW" dirty="0" err="1">
                <a:ea typeface="標楷體" panose="03000509000000000000" pitchFamily="65" charset="-120"/>
              </a:rPr>
              <a:t>warpPerspective</a:t>
            </a:r>
            <a:r>
              <a:rPr lang="en-US" altLang="zh-TW" dirty="0">
                <a:ea typeface="標楷體" panose="03000509000000000000" pitchFamily="65" charset="-120"/>
              </a:rPr>
              <a:t>()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C04249-3B28-4CA4-985C-C823E101D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83" y="1599249"/>
            <a:ext cx="10166834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估計畫面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76375"/>
            <a:ext cx="9220200" cy="43624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542422" y="5838825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3</a:t>
            </a:r>
            <a:r>
              <a:rPr lang="zh-TW" altLang="en-US" dirty="0">
                <a:ea typeface="標楷體" panose="03000509000000000000" pitchFamily="65" charset="-120"/>
              </a:rPr>
              <a:t>、落點標記</a:t>
            </a:r>
          </a:p>
        </p:txBody>
      </p:sp>
    </p:spTree>
    <p:extLst>
      <p:ext uri="{BB962C8B-B14F-4D97-AF65-F5344CB8AC3E}">
        <p14:creationId xmlns:p14="http://schemas.microsoft.com/office/powerpoint/2010/main" val="1686194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專案架構 </a:t>
            </a:r>
            <a:r>
              <a:rPr lang="en-US" altLang="zh-TW" dirty="0"/>
              <a:t>–</a:t>
            </a:r>
            <a:r>
              <a:rPr lang="zh-TW" altLang="en-US" dirty="0"/>
              <a:t> 估計畫面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62" y="1530734"/>
            <a:ext cx="2010527" cy="38453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21" y="4321340"/>
            <a:ext cx="542925" cy="838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327" y="1977240"/>
            <a:ext cx="542925" cy="838200"/>
          </a:xfrm>
          <a:prstGeom prst="rect">
            <a:avLst/>
          </a:prstGeom>
        </p:spPr>
      </p:pic>
      <p:pic>
        <p:nvPicPr>
          <p:cNvPr id="1026" name="Picture 2" descr="概述的卡通網球拍, 畫, 特寫, 冠軍賽向量圖案素材免費下載，PNG，EPS和AI素材下載-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59" y="4222355"/>
            <a:ext cx="831014" cy="5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概述的卡通網球拍, 畫, 特寫, 冠軍賽向量圖案素材免費下載，PNG，EPS和AI素材下載-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45" y="1878255"/>
            <a:ext cx="831014" cy="5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網球拍插圖– 免費插畫素材合集KuKuKeK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0" t="18105" r="66455" b="69159"/>
          <a:stretch/>
        </p:blipFill>
        <p:spPr bwMode="auto">
          <a:xfrm>
            <a:off x="4659477" y="3938886"/>
            <a:ext cx="348916" cy="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086595" y="547489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5</a:t>
            </a:r>
            <a:r>
              <a:rPr lang="zh-TW" altLang="en-US" dirty="0">
                <a:ea typeface="標楷體" panose="03000509000000000000" pitchFamily="65" charset="-120"/>
              </a:rPr>
              <a:t>、俯視圖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173327" y="5474893"/>
            <a:ext cx="198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、前瞰圖</a:t>
            </a:r>
            <a:r>
              <a:rPr lang="en-US" altLang="zh-TW" dirty="0">
                <a:ea typeface="標楷體" panose="03000509000000000000" pitchFamily="65" charset="-120"/>
              </a:rPr>
              <a:t>(webcam)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 flipV="1">
            <a:off x="4738255" y="4089862"/>
            <a:ext cx="831272" cy="465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4705004" y="3890357"/>
            <a:ext cx="508430" cy="875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 flipV="1">
            <a:off x="5066452" y="4239676"/>
            <a:ext cx="67069" cy="1055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944591" y="4239675"/>
            <a:ext cx="121860" cy="60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70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ACD403B9-B11D-45A1-BB25-4DDC7549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畫界線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40F593-212F-420B-ABB4-11E95B82E4DB}"/>
              </a:ext>
            </a:extLst>
          </p:cNvPr>
          <p:cNvSpPr txBox="1"/>
          <p:nvPr/>
        </p:nvSpPr>
        <p:spPr>
          <a:xfrm>
            <a:off x="1415549" y="1559841"/>
            <a:ext cx="26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畫界線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分水嶺演算法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手動繪製注水點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9AFA1EC-591C-4B56-81AE-2CC7890D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0" y="1570674"/>
            <a:ext cx="5800235" cy="4435475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429E7C9-1F63-4E31-8B0A-CFA4A857B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6" y="2650607"/>
            <a:ext cx="4379092" cy="33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80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ACD403B9-B11D-45A1-BB25-4DDC7549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畫界線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40F593-212F-420B-ABB4-11E95B82E4DB}"/>
              </a:ext>
            </a:extLst>
          </p:cNvPr>
          <p:cNvSpPr txBox="1"/>
          <p:nvPr/>
        </p:nvSpPr>
        <p:spPr>
          <a:xfrm>
            <a:off x="1415549" y="1559841"/>
            <a:ext cx="26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畫界線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霍夫演算法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HSV</a:t>
            </a:r>
            <a:r>
              <a:rPr lang="zh-TW" altLang="en-US" dirty="0">
                <a:ea typeface="標楷體" panose="03000509000000000000" pitchFamily="65" charset="-120"/>
              </a:rPr>
              <a:t>圖形遮罩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2056922-DFBA-4194-A0FB-DE176D9D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92" y="1265638"/>
            <a:ext cx="6380259" cy="4879023"/>
          </a:xfrm>
        </p:spPr>
      </p:pic>
    </p:spTree>
    <p:extLst>
      <p:ext uri="{BB962C8B-B14F-4D97-AF65-F5344CB8AC3E}">
        <p14:creationId xmlns:p14="http://schemas.microsoft.com/office/powerpoint/2010/main" val="1617637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6387" y="1238850"/>
            <a:ext cx="9939225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網球賽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>
                <a:hlinkClick r:id="rId2"/>
              </a:rPr>
              <a:t>https://www.youtube.com/watch?v=m3dTHKWTyWc</a:t>
            </a:r>
            <a:endParaRPr lang="en-US" altLang="zh-TW" b="1" dirty="0"/>
          </a:p>
          <a:p>
            <a:r>
              <a:rPr lang="en-US" altLang="zh-TW" b="1" dirty="0" err="1"/>
              <a:t>Kalman</a:t>
            </a:r>
            <a:r>
              <a:rPr lang="en-US" altLang="zh-TW" b="1" dirty="0"/>
              <a:t> filter: 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(estimate) Ball: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https://www.youtube.com/watch?v=MxwVwCuBEDA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5"/>
              </a:rPr>
              <a:t>People: https://www.youtube.com/watch?v=oY4DXtzlZ-k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6"/>
              </a:rPr>
              <a:t>https://www.csbcnet.com.tw/monthly_pub/data/475/02%E5%B0%88%E9%A1%8C%E5%A0%B1%E5%B0%8E/01%E6%B7%BA%E8%AB%87%E7%B0%A1%E5%96%AE%E5%8D%A1%E7%88%BE%E6%9B%BC%E6%BF%BE%E6%B3%A2%E5%99%A8.pdf</a:t>
            </a:r>
            <a:endParaRPr lang="en-US" altLang="zh-TW" dirty="0"/>
          </a:p>
          <a:p>
            <a:r>
              <a:rPr lang="en-US" altLang="zh-TW" dirty="0">
                <a:ea typeface="標楷體" panose="03000509000000000000" pitchFamily="65" charset="-120"/>
              </a:rPr>
              <a:t>HSV: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(track) Ball: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https://pyimagesearch.com/2015/09/14/ball-tracking-with-opencv/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視角轉換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2-2: </a:t>
            </a:r>
            <a:r>
              <a:rPr lang="en-US" altLang="zh-TW" dirty="0">
                <a:ea typeface="標楷體" panose="03000509000000000000" pitchFamily="65" charset="-120"/>
                <a:hlinkClick r:id="rId8"/>
              </a:rPr>
              <a:t>https://www.researchgate.net/figure/Left-Original-image-Right-Perspective-transform_fig5_326812327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棋盤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校準相機</a:t>
            </a:r>
            <a:r>
              <a:rPr lang="en-US" altLang="zh-TW" dirty="0"/>
              <a:t>)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  <a:hlinkClick r:id="rId9"/>
              </a:rPr>
              <a:t>https://ithelp.ithome.com.tw/articles/10205429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自動角點偵測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手動定義角點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0"/>
              </a:rPr>
              <a:t>https://www.youtube.com/watch?v=OXILkkXXY8A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1"/>
              </a:rPr>
              <a:t>https://blog.csdn.net/qq_36926037/article/details/107321176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  <a:hlinkClick r:id="rId12"/>
              </a:rPr>
              <a:t>https://zhuanlan.zhihu.com/p/599615858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角點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Harris: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>
                <a:ea typeface="標楷體" panose="03000509000000000000" pitchFamily="65" charset="-120"/>
                <a:hlinkClick r:id="rId13"/>
              </a:rPr>
              <a:t>https://stackoverflow.com/questions/55496402/detecting-tennis-court-lines-intercepts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ea typeface="標楷體" panose="03000509000000000000" pitchFamily="65" charset="-120"/>
              </a:rPr>
              <a:t>ORB: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en-US" altLang="zh-TW" dirty="0"/>
              <a:t>//</a:t>
            </a:r>
            <a:r>
              <a:rPr lang="en-US" altLang="zh-TW" dirty="0" err="1"/>
              <a:t>NeRF</a:t>
            </a:r>
            <a:r>
              <a:rPr lang="en-US" altLang="zh-TW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分別與</a:t>
            </a:r>
            <a:r>
              <a:rPr lang="zh-TW" altLang="en-US" dirty="0"/>
              <a:t> </a:t>
            </a:r>
            <a:r>
              <a:rPr lang="en-US" altLang="zh-TW" dirty="0"/>
              <a:t>SRN</a:t>
            </a:r>
            <a:r>
              <a:rPr lang="zh-TW" altLang="en-US" dirty="0"/>
              <a:t>、</a:t>
            </a:r>
            <a:r>
              <a:rPr lang="en-US" altLang="zh-TW" dirty="0"/>
              <a:t>LLFF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dirty="0"/>
              <a:t>Neural Volumes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三個方法的效果比較</a:t>
            </a:r>
            <a:r>
              <a:rPr lang="en-US" altLang="zh-TW" dirty="0"/>
              <a:t>: </a:t>
            </a:r>
            <a:r>
              <a:rPr lang="en-US" altLang="zh-TW" dirty="0">
                <a:hlinkClick r:id="rId14"/>
              </a:rPr>
              <a:t>https://buzzorange.com/techorange/2020/04/27/google-berkeley-360-3d-photos/#:~:text=NeRF%20%E5%88%86%E5%88%A5%E8%88%87%20SRN%E3%80%81LLFF%20%E5%92%8C%20Neural%20Volumes%20%E4%B8%89%E5%80%8B%E6%96%B9%E6%B3%95%E7%9A%84%E6%95%88%E6%9E%9C%E6%AF%94%E8%BC%83</a:t>
            </a:r>
            <a:endParaRPr lang="en-US" altLang="zh-TW" dirty="0"/>
          </a:p>
          <a:p>
            <a:r>
              <a:rPr lang="en-US" altLang="zh-TW" dirty="0"/>
              <a:t>NERF</a:t>
            </a:r>
            <a:r>
              <a:rPr lang="zh-TW" altLang="en-US" dirty="0"/>
              <a:t> </a:t>
            </a:r>
            <a:r>
              <a:rPr lang="zh-TW" altLang="en-US" dirty="0">
                <a:ea typeface="標楷體" panose="03000509000000000000" pitchFamily="65" charset="-120"/>
              </a:rPr>
              <a:t>演算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多張輸入</a:t>
            </a:r>
            <a:r>
              <a:rPr lang="en-US" altLang="zh-TW" dirty="0"/>
              <a:t>):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原理解說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15"/>
              </a:rPr>
              <a:t>https://zhuanlan.zhihu.com/p/593204605/</a:t>
            </a:r>
            <a:endParaRPr lang="zh-TW" altLang="en-US" dirty="0"/>
          </a:p>
        </p:txBody>
      </p:sp>
      <p:sp>
        <p:nvSpPr>
          <p:cNvPr id="3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416812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A6B93EF-61C5-4C58-88D4-17E1520EB63D}"/>
              </a:ext>
            </a:extLst>
          </p:cNvPr>
          <p:cNvSpPr/>
          <p:nvPr/>
        </p:nvSpPr>
        <p:spPr>
          <a:xfrm>
            <a:off x="569922" y="2795854"/>
            <a:ext cx="228139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Watershed </a:t>
            </a:r>
            <a:r>
              <a:rPr lang="zh-TW" altLang="en-US" dirty="0">
                <a:ea typeface="標楷體" panose="03000509000000000000" pitchFamily="65" charset="-120"/>
              </a:rPr>
              <a:t>繪製界線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E66EA23-3744-4076-8C50-F77D74EBCB27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 flipH="1">
            <a:off x="980633" y="3291965"/>
            <a:ext cx="72998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C522768-CA26-4E61-938B-05CE846B521C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>
            <a:off x="1710622" y="3291965"/>
            <a:ext cx="672839" cy="7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B11F3C4-7205-4275-B90C-A1F45FE61C6F}"/>
              </a:ext>
            </a:extLst>
          </p:cNvPr>
          <p:cNvSpPr/>
          <p:nvPr/>
        </p:nvSpPr>
        <p:spPr>
          <a:xfrm>
            <a:off x="5011819" y="1744714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球賽判決輔助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857C74A-4AAD-4DA4-9767-161D3BF50A8D}"/>
              </a:ext>
            </a:extLst>
          </p:cNvPr>
          <p:cNvCxnSpPr>
            <a:cxnSpLocks/>
            <a:stCxn id="30" idx="2"/>
            <a:endCxn id="25" idx="0"/>
          </p:cNvCxnSpPr>
          <p:nvPr/>
        </p:nvCxnSpPr>
        <p:spPr>
          <a:xfrm flipH="1">
            <a:off x="1710622" y="2240825"/>
            <a:ext cx="4158222" cy="55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73" idx="0"/>
          </p:cNvCxnSpPr>
          <p:nvPr/>
        </p:nvCxnSpPr>
        <p:spPr>
          <a:xfrm flipH="1">
            <a:off x="4631667" y="2240825"/>
            <a:ext cx="1237177" cy="65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0D3D5C7-BAD0-4DD3-833C-7970DE8CDDF5}"/>
              </a:ext>
            </a:extLst>
          </p:cNvPr>
          <p:cNvSpPr/>
          <p:nvPr/>
        </p:nvSpPr>
        <p:spPr>
          <a:xfrm>
            <a:off x="1739566" y="4025285"/>
            <a:ext cx="1287790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後景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界外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B1BDC5A-21BD-4421-8DEC-2B04C85D2A12}"/>
              </a:ext>
            </a:extLst>
          </p:cNvPr>
          <p:cNvSpPr/>
          <p:nvPr/>
        </p:nvSpPr>
        <p:spPr>
          <a:xfrm>
            <a:off x="336738" y="4025285"/>
            <a:ext cx="1287790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前景</a:t>
            </a:r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界內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C5711F5-089E-42C3-B2E3-356895DA925E}"/>
              </a:ext>
            </a:extLst>
          </p:cNvPr>
          <p:cNvSpPr/>
          <p:nvPr/>
        </p:nvSpPr>
        <p:spPr>
          <a:xfrm>
            <a:off x="5858424" y="3820529"/>
            <a:ext cx="1416569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球員方框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73" idx="2"/>
            <a:endCxn id="52" idx="0"/>
          </p:cNvCxnSpPr>
          <p:nvPr/>
        </p:nvCxnSpPr>
        <p:spPr>
          <a:xfrm flipH="1">
            <a:off x="3755520" y="3396525"/>
            <a:ext cx="876147" cy="1030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59" idx="0"/>
          </p:cNvCxnSpPr>
          <p:nvPr/>
        </p:nvCxnSpPr>
        <p:spPr>
          <a:xfrm>
            <a:off x="5868844" y="2240825"/>
            <a:ext cx="1457362" cy="69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6617921" y="2935467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球員辨識</a:t>
            </a: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59" idx="2"/>
            <a:endCxn id="36" idx="0"/>
          </p:cNvCxnSpPr>
          <p:nvPr/>
        </p:nvCxnSpPr>
        <p:spPr>
          <a:xfrm flipH="1">
            <a:off x="6566709" y="3431578"/>
            <a:ext cx="759497" cy="38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8832107" y="2900414"/>
            <a:ext cx="141656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視角轉換</a:t>
            </a: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6DE0036-6F2D-4480-AFE6-74FE437F5183}"/>
              </a:ext>
            </a:extLst>
          </p:cNvPr>
          <p:cNvCxnSpPr>
            <a:cxnSpLocks/>
            <a:stCxn id="30" idx="2"/>
            <a:endCxn id="80" idx="0"/>
          </p:cNvCxnSpPr>
          <p:nvPr/>
        </p:nvCxnSpPr>
        <p:spPr>
          <a:xfrm>
            <a:off x="5868844" y="2240825"/>
            <a:ext cx="3671548" cy="65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80" idx="2"/>
            <a:endCxn id="45" idx="0"/>
          </p:cNvCxnSpPr>
          <p:nvPr/>
        </p:nvCxnSpPr>
        <p:spPr>
          <a:xfrm flipH="1">
            <a:off x="8503650" y="3396525"/>
            <a:ext cx="1036742" cy="129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41">
            <a:extLst>
              <a:ext uri="{FF2B5EF4-FFF2-40B4-BE49-F238E27FC236}">
                <a16:creationId xmlns:a16="http://schemas.microsoft.com/office/drawing/2014/main" id="{575F69F3-4C95-40DA-A7A2-5ECE704170D8}"/>
              </a:ext>
            </a:extLst>
          </p:cNvPr>
          <p:cNvSpPr/>
          <p:nvPr/>
        </p:nvSpPr>
        <p:spPr>
          <a:xfrm>
            <a:off x="3401083" y="5563912"/>
            <a:ext cx="951574" cy="3791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擊球點</a:t>
            </a:r>
          </a:p>
        </p:txBody>
      </p:sp>
      <p:sp>
        <p:nvSpPr>
          <p:cNvPr id="40" name="矩形: 圓角 42">
            <a:extLst>
              <a:ext uri="{FF2B5EF4-FFF2-40B4-BE49-F238E27FC236}">
                <a16:creationId xmlns:a16="http://schemas.microsoft.com/office/drawing/2014/main" id="{1C201675-D399-40CE-869A-BB8571DBD7C5}"/>
              </a:ext>
            </a:extLst>
          </p:cNvPr>
          <p:cNvSpPr/>
          <p:nvPr/>
        </p:nvSpPr>
        <p:spPr>
          <a:xfrm>
            <a:off x="9489653" y="4618221"/>
            <a:ext cx="1782869" cy="6826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球落點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真實世界座標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1" name="矩形: 圓角 44">
            <a:extLst>
              <a:ext uri="{FF2B5EF4-FFF2-40B4-BE49-F238E27FC236}">
                <a16:creationId xmlns:a16="http://schemas.microsoft.com/office/drawing/2014/main" id="{8BE80C9C-C517-4BDD-B29A-9EBE7BF04769}"/>
              </a:ext>
            </a:extLst>
          </p:cNvPr>
          <p:cNvSpPr/>
          <p:nvPr/>
        </p:nvSpPr>
        <p:spPr>
          <a:xfrm>
            <a:off x="5873978" y="5554242"/>
            <a:ext cx="1194087" cy="3791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擊球方向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F048028-9F97-45EF-A45C-3C8B91EC465B}"/>
              </a:ext>
            </a:extLst>
          </p:cNvPr>
          <p:cNvCxnSpPr>
            <a:cxnSpLocks/>
            <a:stCxn id="80" idx="2"/>
            <a:endCxn id="40" idx="0"/>
          </p:cNvCxnSpPr>
          <p:nvPr/>
        </p:nvCxnSpPr>
        <p:spPr>
          <a:xfrm>
            <a:off x="9540392" y="3396525"/>
            <a:ext cx="840696" cy="122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D5E4E81-96CD-4817-9865-7909C61B0B26}"/>
              </a:ext>
            </a:extLst>
          </p:cNvPr>
          <p:cNvCxnSpPr>
            <a:cxnSpLocks/>
            <a:stCxn id="74" idx="2"/>
            <a:endCxn id="39" idx="0"/>
          </p:cNvCxnSpPr>
          <p:nvPr/>
        </p:nvCxnSpPr>
        <p:spPr>
          <a:xfrm flipH="1">
            <a:off x="3876870" y="4923731"/>
            <a:ext cx="1611823" cy="64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C59E922-9E8C-46D4-B989-6CF640AC4733}"/>
              </a:ext>
            </a:extLst>
          </p:cNvPr>
          <p:cNvCxnSpPr>
            <a:cxnSpLocks/>
            <a:stCxn id="74" idx="2"/>
            <a:endCxn id="41" idx="0"/>
          </p:cNvCxnSpPr>
          <p:nvPr/>
        </p:nvCxnSpPr>
        <p:spPr>
          <a:xfrm>
            <a:off x="5488693" y="4923731"/>
            <a:ext cx="982329" cy="63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3243339" y="4426756"/>
            <a:ext cx="1024362" cy="4100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HSV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025069C-C4D0-4030-B3E4-621FDA7B993E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4631667" y="3396525"/>
            <a:ext cx="857026" cy="103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32">
            <a:extLst>
              <a:ext uri="{FF2B5EF4-FFF2-40B4-BE49-F238E27FC236}">
                <a16:creationId xmlns:a16="http://schemas.microsoft.com/office/drawing/2014/main" id="{DE3F7CC4-E194-4AC3-8C25-542713F7B31D}"/>
              </a:ext>
            </a:extLst>
          </p:cNvPr>
          <p:cNvSpPr/>
          <p:nvPr/>
        </p:nvSpPr>
        <p:spPr>
          <a:xfrm>
            <a:off x="3949954" y="2900414"/>
            <a:ext cx="1363426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球體軌跡</a:t>
            </a:r>
          </a:p>
        </p:txBody>
      </p:sp>
      <p:sp>
        <p:nvSpPr>
          <p:cNvPr id="74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4631668" y="4427620"/>
            <a:ext cx="1714049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卡爾曼濾波器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8511351" y="5514789"/>
            <a:ext cx="1332591" cy="656168"/>
            <a:chOff x="9756100" y="5125682"/>
            <a:chExt cx="1332591" cy="656168"/>
          </a:xfrm>
        </p:grpSpPr>
        <p:sp>
          <p:nvSpPr>
            <p:cNvPr id="38" name="橢圓 37"/>
            <p:cNvSpPr/>
            <p:nvPr/>
          </p:nvSpPr>
          <p:spPr>
            <a:xfrm>
              <a:off x="9756100" y="5125682"/>
              <a:ext cx="1332591" cy="656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9809888" y="5269100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ea typeface="標楷體" panose="03000509000000000000" pitchFamily="65" charset="-120"/>
                </a:rPr>
                <a:t>4</a:t>
              </a:r>
              <a:r>
                <a:rPr lang="zh-TW" altLang="en-US" dirty="0">
                  <a:ea typeface="標楷體" panose="03000509000000000000" pitchFamily="65" charset="-120"/>
                </a:rPr>
                <a:t>個參考點</a:t>
              </a:r>
            </a:p>
          </p:txBody>
        </p:sp>
      </p:grpSp>
      <p:sp>
        <p:nvSpPr>
          <p:cNvPr id="45" name="矩形: 圓角 7">
            <a:extLst>
              <a:ext uri="{FF2B5EF4-FFF2-40B4-BE49-F238E27FC236}">
                <a16:creationId xmlns:a16="http://schemas.microsoft.com/office/drawing/2014/main" id="{20597EF4-5CE0-49A7-98BF-113F6B79B7DF}"/>
              </a:ext>
            </a:extLst>
          </p:cNvPr>
          <p:cNvSpPr/>
          <p:nvPr/>
        </p:nvSpPr>
        <p:spPr>
          <a:xfrm>
            <a:off x="7940251" y="4688189"/>
            <a:ext cx="1126798" cy="4961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Harris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 flipH="1">
            <a:off x="7739995" y="5184300"/>
            <a:ext cx="763655" cy="3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/>
          <p:cNvGrpSpPr/>
          <p:nvPr/>
        </p:nvGrpSpPr>
        <p:grpSpPr>
          <a:xfrm>
            <a:off x="7073699" y="5493980"/>
            <a:ext cx="1332591" cy="656168"/>
            <a:chOff x="8318448" y="5120193"/>
            <a:chExt cx="1332591" cy="656168"/>
          </a:xfrm>
        </p:grpSpPr>
        <p:sp>
          <p:nvSpPr>
            <p:cNvPr id="50" name="橢圓 49"/>
            <p:cNvSpPr/>
            <p:nvPr/>
          </p:nvSpPr>
          <p:spPr>
            <a:xfrm>
              <a:off x="8318448" y="5120193"/>
              <a:ext cx="1332591" cy="656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8430745" y="5263611"/>
              <a:ext cx="1107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ea typeface="標楷體" panose="03000509000000000000" pitchFamily="65" charset="-120"/>
                </a:rPr>
                <a:t>角點偵測</a:t>
              </a:r>
            </a:p>
          </p:txBody>
        </p:sp>
      </p:grp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62A8AE5-A044-4F68-8C0E-3381E9C987A8}"/>
              </a:ext>
            </a:extLst>
          </p:cNvPr>
          <p:cNvCxnSpPr>
            <a:cxnSpLocks/>
            <a:stCxn id="45" idx="2"/>
            <a:endCxn id="38" idx="0"/>
          </p:cNvCxnSpPr>
          <p:nvPr/>
        </p:nvCxnSpPr>
        <p:spPr>
          <a:xfrm>
            <a:off x="8503650" y="5184300"/>
            <a:ext cx="673997" cy="33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44CC452F-758B-4031-BF2F-EDBF76948A40}"/>
              </a:ext>
            </a:extLst>
          </p:cNvPr>
          <p:cNvSpPr/>
          <p:nvPr/>
        </p:nvSpPr>
        <p:spPr>
          <a:xfrm>
            <a:off x="7382458" y="3849025"/>
            <a:ext cx="1416569" cy="451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算人數</a:t>
            </a: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246E01A-FB87-4C76-B106-3DA925004C80}"/>
              </a:ext>
            </a:extLst>
          </p:cNvPr>
          <p:cNvCxnSpPr>
            <a:cxnSpLocks/>
            <a:stCxn id="59" idx="2"/>
            <a:endCxn id="53" idx="0"/>
          </p:cNvCxnSpPr>
          <p:nvPr/>
        </p:nvCxnSpPr>
        <p:spPr>
          <a:xfrm>
            <a:off x="7326206" y="3431578"/>
            <a:ext cx="764537" cy="41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C9156212-35D7-4CE6-BE18-5EE3C43A56C7}"/>
              </a:ext>
            </a:extLst>
          </p:cNvPr>
          <p:cNvCxnSpPr>
            <a:cxnSpLocks/>
            <a:stCxn id="40" idx="2"/>
            <a:endCxn id="69" idx="0"/>
          </p:cNvCxnSpPr>
          <p:nvPr/>
        </p:nvCxnSpPr>
        <p:spPr>
          <a:xfrm>
            <a:off x="10381088" y="5300835"/>
            <a:ext cx="0" cy="22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DA9821B3-8397-4379-AA52-D9768DFDA195}"/>
              </a:ext>
            </a:extLst>
          </p:cNvPr>
          <p:cNvGrpSpPr/>
          <p:nvPr/>
        </p:nvGrpSpPr>
        <p:grpSpPr>
          <a:xfrm>
            <a:off x="9956239" y="5521988"/>
            <a:ext cx="849697" cy="579194"/>
            <a:chOff x="10535616" y="5046164"/>
            <a:chExt cx="1332591" cy="656168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EB8D72E2-66FA-4126-989B-6D150CC904F2}"/>
                </a:ext>
              </a:extLst>
            </p:cNvPr>
            <p:cNvSpPr/>
            <p:nvPr/>
          </p:nvSpPr>
          <p:spPr>
            <a:xfrm>
              <a:off x="10535616" y="5046164"/>
              <a:ext cx="1332591" cy="6561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16B8B83-5553-444B-A1A3-8302DA9748CA}"/>
                </a:ext>
              </a:extLst>
            </p:cNvPr>
            <p:cNvSpPr/>
            <p:nvPr/>
          </p:nvSpPr>
          <p:spPr>
            <a:xfrm>
              <a:off x="10878749" y="5189582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dirty="0">
                  <a:ea typeface="標楷體" panose="03000509000000000000" pitchFamily="65" charset="-120"/>
                </a:rPr>
                <a:t>球速</a:t>
              </a:r>
            </a:p>
          </p:txBody>
        </p:sp>
      </p:grpSp>
      <p:sp>
        <p:nvSpPr>
          <p:cNvPr id="89" name="矩形: 圓角 7">
            <a:extLst>
              <a:ext uri="{FF2B5EF4-FFF2-40B4-BE49-F238E27FC236}">
                <a16:creationId xmlns:a16="http://schemas.microsoft.com/office/drawing/2014/main" id="{63D049D5-F35F-4C62-8583-FE723EF50F09}"/>
              </a:ext>
            </a:extLst>
          </p:cNvPr>
          <p:cNvSpPr/>
          <p:nvPr/>
        </p:nvSpPr>
        <p:spPr>
          <a:xfrm>
            <a:off x="10757214" y="2923439"/>
            <a:ext cx="902325" cy="4609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計分</a:t>
            </a: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A96B0735-178A-4AD4-B12A-3B6EFC89AE75}"/>
              </a:ext>
            </a:extLst>
          </p:cNvPr>
          <p:cNvCxnSpPr>
            <a:cxnSpLocks/>
            <a:stCxn id="30" idx="2"/>
            <a:endCxn id="89" idx="0"/>
          </p:cNvCxnSpPr>
          <p:nvPr/>
        </p:nvCxnSpPr>
        <p:spPr>
          <a:xfrm>
            <a:off x="5868844" y="2240825"/>
            <a:ext cx="5339533" cy="68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AF436065-14F1-43F4-98AF-51536DC1ED84}"/>
              </a:ext>
            </a:extLst>
          </p:cNvPr>
          <p:cNvSpPr/>
          <p:nvPr/>
        </p:nvSpPr>
        <p:spPr>
          <a:xfrm>
            <a:off x="2464138" y="1418327"/>
            <a:ext cx="64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ea typeface="標楷體" panose="03000509000000000000" pitchFamily="65" charset="-120"/>
              </a:rPr>
              <a:t>.ver2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22" name="矩形: 圓角 42">
            <a:extLst>
              <a:ext uri="{FF2B5EF4-FFF2-40B4-BE49-F238E27FC236}">
                <a16:creationId xmlns:a16="http://schemas.microsoft.com/office/drawing/2014/main" id="{01C17249-0AE1-43C3-8C64-F82FAE904D5F}"/>
              </a:ext>
            </a:extLst>
          </p:cNvPr>
          <p:cNvSpPr/>
          <p:nvPr/>
        </p:nvSpPr>
        <p:spPr>
          <a:xfrm>
            <a:off x="4525257" y="5452144"/>
            <a:ext cx="1249773" cy="6826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球落點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ea typeface="標楷體" panose="03000509000000000000" pitchFamily="65" charset="-120"/>
              </a:rPr>
              <a:t>(</a:t>
            </a:r>
            <a:r>
              <a:rPr lang="zh-TW" altLang="en-US" dirty="0">
                <a:ea typeface="標楷體" panose="03000509000000000000" pitchFamily="65" charset="-120"/>
              </a:rPr>
              <a:t>像素座標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39516B60-CD93-4474-92D2-393CCB984F47}"/>
              </a:ext>
            </a:extLst>
          </p:cNvPr>
          <p:cNvCxnSpPr>
            <a:cxnSpLocks/>
            <a:stCxn id="74" idx="2"/>
            <a:endCxn id="122" idx="0"/>
          </p:cNvCxnSpPr>
          <p:nvPr/>
        </p:nvCxnSpPr>
        <p:spPr>
          <a:xfrm flipH="1">
            <a:off x="5150144" y="4923731"/>
            <a:ext cx="338549" cy="528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6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98" y="1322481"/>
            <a:ext cx="4817604" cy="462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追蹤球體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095677" y="5326728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</a:t>
            </a:r>
            <a:r>
              <a:rPr lang="zh-TW" altLang="en-US" dirty="0">
                <a:ea typeface="標楷體" panose="03000509000000000000" pitchFamily="65" charset="-120"/>
              </a:rPr>
              <a:t>、軌跡標記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57248" b="39081"/>
          <a:stretch/>
        </p:blipFill>
        <p:spPr>
          <a:xfrm>
            <a:off x="1930527" y="1903242"/>
            <a:ext cx="3595688" cy="34234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351" y="1416609"/>
            <a:ext cx="3091510" cy="427945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08D7B10-50E2-40C6-AF45-C7975047C503}"/>
              </a:ext>
            </a:extLst>
          </p:cNvPr>
          <p:cNvSpPr txBox="1"/>
          <p:nvPr/>
        </p:nvSpPr>
        <p:spPr>
          <a:xfrm>
            <a:off x="1634468" y="1416609"/>
            <a:ext cx="290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/>
              <a:t>示意圖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45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追蹤球體</a:t>
            </a:r>
          </a:p>
        </p:txBody>
      </p:sp>
      <p:pic>
        <p:nvPicPr>
          <p:cNvPr id="2050" name="Picture 2" descr="Figure 2: Generating a mask for the green ball using the cv2.inRang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667" y="2566441"/>
            <a:ext cx="7606665" cy="27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825076" y="1548314"/>
            <a:ext cx="22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追蹤球體軌跡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018691" y="5420232"/>
            <a:ext cx="215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1-1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r>
              <a:rPr lang="en-US" altLang="zh-TW" dirty="0" err="1">
                <a:ea typeface="標楷體" panose="03000509000000000000" pitchFamily="65" charset="-120"/>
              </a:rPr>
              <a:t>findContours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608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65290" y="5707868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圖</a:t>
            </a:r>
            <a:r>
              <a:rPr lang="en-US" altLang="zh-TW" dirty="0">
                <a:ea typeface="標楷體" panose="03000509000000000000" pitchFamily="65" charset="-120"/>
              </a:rPr>
              <a:t>2</a:t>
            </a:r>
            <a:r>
              <a:rPr lang="zh-TW" altLang="en-US" dirty="0">
                <a:ea typeface="標楷體" panose="03000509000000000000" pitchFamily="65" charset="-120"/>
              </a:rPr>
              <a:t>、預測路徑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825076" y="1548314"/>
            <a:ext cx="22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>
                <a:ea typeface="標楷體" panose="03000509000000000000" pitchFamily="65" charset="-120"/>
              </a:rPr>
              <a:t>預測球體軌跡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286" y="1979740"/>
            <a:ext cx="5316682" cy="3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38200" y="1352369"/>
            <a:ext cx="104179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卡爾曼濾波器是一個</a:t>
            </a:r>
            <a:r>
              <a:rPr lang="zh-TW" altLang="en-US" sz="2400" dirty="0">
                <a:highlight>
                  <a:srgbClr val="00FFFF"/>
                </a:highlight>
              </a:rPr>
              <a:t>最佳化離散式資料的回歸演算法</a:t>
            </a:r>
            <a:r>
              <a:rPr lang="zh-TW" altLang="en-US" sz="2400" dirty="0"/>
              <a:t>，只要獲知上一時刻狀態的估計值以及當前狀態的觀測值，且使用了一連串隨著時間的量測值，雖然這量測值不精準且包含了統計誤差，還是</a:t>
            </a:r>
            <a:r>
              <a:rPr lang="zh-TW" altLang="en-US" sz="2400" dirty="0">
                <a:highlight>
                  <a:srgbClr val="00FFFF"/>
                </a:highlight>
              </a:rPr>
              <a:t>可計算出當前狀態的估計值，而且不需要記錄量測或者估計的歷史資料</a:t>
            </a:r>
            <a:r>
              <a:rPr lang="zh-TW" altLang="en-US" sz="2400" dirty="0"/>
              <a:t>，卡爾曼濾波器卻仍可估計，經過每次的迴歸來讓估計值離動態系統狀態更接近。卡爾曼濾波器和其他濾波器不同之 處，在於它是一種</a:t>
            </a:r>
            <a:r>
              <a:rPr lang="zh-TW" altLang="en-US" sz="2400" dirty="0">
                <a:highlight>
                  <a:srgbClr val="00FFFF"/>
                </a:highlight>
              </a:rPr>
              <a:t>純粹的時域濾波器</a:t>
            </a:r>
            <a:r>
              <a:rPr lang="zh-TW" altLang="en-US" sz="2400" dirty="0"/>
              <a:t>，它不需要像頻域濾波器那樣，需要在頻域時域的轉換。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222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344126-1ADB-A28A-ABAB-9D7BB7F1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5" y="1716599"/>
            <a:ext cx="4907724" cy="365901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618451F-3745-538B-D85B-EDE57F45A88E}"/>
              </a:ext>
            </a:extLst>
          </p:cNvPr>
          <p:cNvSpPr txBox="1"/>
          <p:nvPr/>
        </p:nvSpPr>
        <p:spPr>
          <a:xfrm>
            <a:off x="5729379" y="1279897"/>
            <a:ext cx="5488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卡爾曼濾波模型假設 </a:t>
            </a:r>
            <a:r>
              <a:rPr lang="en-US" altLang="zh-TW" dirty="0"/>
              <a:t>k </a:t>
            </a:r>
            <a:r>
              <a:rPr lang="zh-TW" altLang="en-US" dirty="0"/>
              <a:t>時刻的真實狀態是從</a:t>
            </a:r>
            <a:r>
              <a:rPr lang="en-US" altLang="zh-TW" dirty="0"/>
              <a:t>(K-1)</a:t>
            </a:r>
            <a:r>
              <a:rPr lang="zh-TW" altLang="en-US" dirty="0"/>
              <a:t>時刻的狀態演化而來，符合下 式：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A6E6FC6-92C0-8BC9-1902-AF7093B0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21" y="1900411"/>
            <a:ext cx="2664646" cy="522479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5729379" y="2422890"/>
            <a:ext cx="5797213" cy="969885"/>
            <a:chOff x="947804" y="1352370"/>
            <a:chExt cx="5248275" cy="8011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804" y="1352370"/>
              <a:ext cx="3676650" cy="27622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804" y="1638665"/>
              <a:ext cx="3057525" cy="25717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804" y="1905910"/>
              <a:ext cx="5248275" cy="247650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5729379" y="3886136"/>
            <a:ext cx="6143625" cy="1982837"/>
            <a:chOff x="5729379" y="3886136"/>
            <a:chExt cx="6143625" cy="198283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9379" y="3886136"/>
              <a:ext cx="990600" cy="27622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9379" y="4162361"/>
              <a:ext cx="3619500" cy="257175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7669" y="4470459"/>
              <a:ext cx="1210552" cy="265472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9379" y="4765259"/>
              <a:ext cx="6143625" cy="333375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29379" y="5098634"/>
              <a:ext cx="3105150" cy="24765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8429" y="5348025"/>
              <a:ext cx="952500" cy="23812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29379" y="5611798"/>
              <a:ext cx="5467350" cy="257175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605" y="5222459"/>
            <a:ext cx="4838262" cy="2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>
            <a:extLst>
              <a:ext uri="{FF2B5EF4-FFF2-40B4-BE49-F238E27FC236}">
                <a16:creationId xmlns:a16="http://schemas.microsoft.com/office/drawing/2014/main" id="{5E65A4BB-74FA-47A4-97D2-6955415E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err="1"/>
              <a:t>kalman</a:t>
            </a:r>
            <a:r>
              <a:rPr lang="en-US" altLang="zh-TW" dirty="0"/>
              <a:t> filter 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7952605" y="1633711"/>
            <a:ext cx="4032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卡爾曼濾波器時間更新</a:t>
            </a:r>
            <a:r>
              <a:rPr lang="en-US" altLang="zh-TW" dirty="0"/>
              <a:t>(</a:t>
            </a:r>
            <a:r>
              <a:rPr lang="zh-TW" altLang="en-US" dirty="0"/>
              <a:t>預測</a:t>
            </a:r>
            <a:r>
              <a:rPr lang="en-US" altLang="zh-TW" dirty="0"/>
              <a:t>):</a:t>
            </a:r>
          </a:p>
          <a:p>
            <a:r>
              <a:rPr lang="zh-TW" altLang="en-US" dirty="0"/>
              <a:t>利用系統的上一狀態，來預測下一系統的狀態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76" y="2514882"/>
            <a:ext cx="2167942" cy="488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363" y="3022861"/>
            <a:ext cx="1816922" cy="4116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32" y="1633711"/>
            <a:ext cx="6776856" cy="38784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52605" y="4154222"/>
            <a:ext cx="329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卡爾曼濾波器量測更新</a:t>
            </a:r>
            <a:r>
              <a:rPr lang="en-US" altLang="zh-TW" dirty="0"/>
              <a:t>(</a:t>
            </a:r>
            <a:r>
              <a:rPr lang="zh-TW" altLang="en-US" dirty="0"/>
              <a:t>校正</a:t>
            </a:r>
            <a:r>
              <a:rPr lang="en-US" altLang="zh-TW" dirty="0"/>
              <a:t>):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954" y="4522224"/>
            <a:ext cx="2392471" cy="39035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954" y="4836513"/>
            <a:ext cx="2391760" cy="5012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121" y="5302333"/>
            <a:ext cx="1664004" cy="4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88837</TotalTime>
  <Words>1862</Words>
  <Application>Microsoft Office PowerPoint</Application>
  <PresentationFormat>寬螢幕</PresentationFormat>
  <Paragraphs>240</Paragraphs>
  <Slides>30</Slides>
  <Notes>1</Notes>
  <HiddenSlides>1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標楷體</vt:lpstr>
      <vt:lpstr>Arial</vt:lpstr>
      <vt:lpstr>Calibri</vt:lpstr>
      <vt:lpstr>Times New Roman</vt:lpstr>
      <vt:lpstr>Wingdings</vt:lpstr>
      <vt:lpstr>Office 佈景主題</vt:lpstr>
      <vt:lpstr>嵌入式影像作業 期末報告-網球</vt:lpstr>
      <vt:lpstr>需求列表</vt:lpstr>
      <vt:lpstr>系統分析 – breakdown</vt:lpstr>
      <vt:lpstr>系統分析 – 追蹤球體</vt:lpstr>
      <vt:lpstr>系統分析 – 追蹤球體</vt:lpstr>
      <vt:lpstr>系統分析 – kalman filter </vt:lpstr>
      <vt:lpstr>系統分析 – kalman filter </vt:lpstr>
      <vt:lpstr>系統分析 – kalman filter </vt:lpstr>
      <vt:lpstr>系統分析 – kalman filter </vt:lpstr>
      <vt:lpstr>系統分析 – 視角轉換</vt:lpstr>
      <vt:lpstr>系統分析 – 視角轉換</vt:lpstr>
      <vt:lpstr>專案架構 – 架構圖</vt:lpstr>
      <vt:lpstr>專案架構 – API</vt:lpstr>
      <vt:lpstr>專案架構 – API</vt:lpstr>
      <vt:lpstr>專案架構 – API</vt:lpstr>
      <vt:lpstr>專案架構 – API</vt:lpstr>
      <vt:lpstr>專案架構 – API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專案架構 – 估計畫面</vt:lpstr>
      <vt:lpstr>專案架構 – 估計畫面</vt:lpstr>
      <vt:lpstr>成果展示 –畫界線</vt:lpstr>
      <vt:lpstr>成果展示 –畫界線</vt:lpstr>
      <vt:lpstr>參考資料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4336</cp:revision>
  <dcterms:created xsi:type="dcterms:W3CDTF">2019-03-11T13:47:46Z</dcterms:created>
  <dcterms:modified xsi:type="dcterms:W3CDTF">2023-06-13T05:31:10Z</dcterms:modified>
</cp:coreProperties>
</file>